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11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A04"/>
    <a:srgbClr val="FC9130"/>
    <a:srgbClr val="F58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10" d="100"/>
          <a:sy n="10" d="100"/>
        </p:scale>
        <p:origin x="2106" y="516"/>
      </p:cViewPr>
      <p:guideLst>
        <p:guide orient="horz" pos="11339"/>
        <p:guide pos="11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8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9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78" indent="0" algn="ctr">
              <a:buNone/>
              <a:defRPr sz="7874"/>
            </a:lvl2pPr>
            <a:lvl3pPr marL="3599957" indent="0" algn="ctr">
              <a:buNone/>
              <a:defRPr sz="7087"/>
            </a:lvl3pPr>
            <a:lvl4pPr marL="5399935" indent="0" algn="ctr">
              <a:buNone/>
              <a:defRPr sz="6299"/>
            </a:lvl4pPr>
            <a:lvl5pPr marL="7199914" indent="0" algn="ctr">
              <a:buNone/>
              <a:defRPr sz="6299"/>
            </a:lvl5pPr>
            <a:lvl6pPr marL="8999892" indent="0" algn="ctr">
              <a:buNone/>
              <a:defRPr sz="6299"/>
            </a:lvl6pPr>
            <a:lvl7pPr marL="10799870" indent="0" algn="ctr">
              <a:buNone/>
              <a:defRPr sz="6299"/>
            </a:lvl7pPr>
            <a:lvl8pPr marL="12599850" indent="0" algn="ctr">
              <a:buNone/>
              <a:defRPr sz="6299"/>
            </a:lvl8pPr>
            <a:lvl9pPr marL="14399827" indent="0" algn="ctr">
              <a:buNone/>
              <a:defRPr sz="629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5" y="1916653"/>
            <a:ext cx="7762444" cy="3050811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5" cy="3050811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2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7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57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3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14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89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87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85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827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5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5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8" y="9583265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2"/>
            <a:ext cx="31049774" cy="6958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6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78" indent="0">
              <a:buNone/>
              <a:defRPr sz="7874" b="1"/>
            </a:lvl2pPr>
            <a:lvl3pPr marL="3599957" indent="0">
              <a:buNone/>
              <a:defRPr sz="7087" b="1"/>
            </a:lvl3pPr>
            <a:lvl4pPr marL="5399935" indent="0">
              <a:buNone/>
              <a:defRPr sz="6299" b="1"/>
            </a:lvl4pPr>
            <a:lvl5pPr marL="7199914" indent="0">
              <a:buNone/>
              <a:defRPr sz="6299" b="1"/>
            </a:lvl5pPr>
            <a:lvl6pPr marL="8999892" indent="0">
              <a:buNone/>
              <a:defRPr sz="6299" b="1"/>
            </a:lvl6pPr>
            <a:lvl7pPr marL="10799870" indent="0">
              <a:buNone/>
              <a:defRPr sz="6299" b="1"/>
            </a:lvl7pPr>
            <a:lvl8pPr marL="12599850" indent="0">
              <a:buNone/>
              <a:defRPr sz="6299" b="1"/>
            </a:lvl8pPr>
            <a:lvl9pPr marL="14399827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6" y="13149905"/>
            <a:ext cx="15229574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78" indent="0">
              <a:buNone/>
              <a:defRPr sz="7874" b="1"/>
            </a:lvl2pPr>
            <a:lvl3pPr marL="3599957" indent="0">
              <a:buNone/>
              <a:defRPr sz="7087" b="1"/>
            </a:lvl3pPr>
            <a:lvl4pPr marL="5399935" indent="0">
              <a:buNone/>
              <a:defRPr sz="6299" b="1"/>
            </a:lvl4pPr>
            <a:lvl5pPr marL="7199914" indent="0">
              <a:buNone/>
              <a:defRPr sz="6299" b="1"/>
            </a:lvl5pPr>
            <a:lvl6pPr marL="8999892" indent="0">
              <a:buNone/>
              <a:defRPr sz="6299" b="1"/>
            </a:lvl6pPr>
            <a:lvl7pPr marL="10799870" indent="0">
              <a:buNone/>
              <a:defRPr sz="6299" b="1"/>
            </a:lvl7pPr>
            <a:lvl8pPr marL="12599850" indent="0">
              <a:buNone/>
              <a:defRPr sz="6299" b="1"/>
            </a:lvl8pPr>
            <a:lvl9pPr marL="14399827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5"/>
            <a:ext cx="15304578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1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3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9" y="5183305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78" indent="0">
              <a:buNone/>
              <a:defRPr sz="5512"/>
            </a:lvl2pPr>
            <a:lvl3pPr marL="3599957" indent="0">
              <a:buNone/>
              <a:defRPr sz="4724"/>
            </a:lvl3pPr>
            <a:lvl4pPr marL="5399935" indent="0">
              <a:buNone/>
              <a:defRPr sz="3937"/>
            </a:lvl4pPr>
            <a:lvl5pPr marL="7199914" indent="0">
              <a:buNone/>
              <a:defRPr sz="3937"/>
            </a:lvl5pPr>
            <a:lvl6pPr marL="8999892" indent="0">
              <a:buNone/>
              <a:defRPr sz="3937"/>
            </a:lvl6pPr>
            <a:lvl7pPr marL="10799870" indent="0">
              <a:buNone/>
              <a:defRPr sz="3937"/>
            </a:lvl7pPr>
            <a:lvl8pPr marL="12599850" indent="0">
              <a:buNone/>
              <a:defRPr sz="3937"/>
            </a:lvl8pPr>
            <a:lvl9pPr marL="14399827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2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3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9" y="5183305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78" indent="0">
              <a:buNone/>
              <a:defRPr sz="11024"/>
            </a:lvl2pPr>
            <a:lvl3pPr marL="3599957" indent="0">
              <a:buNone/>
              <a:defRPr sz="9449"/>
            </a:lvl3pPr>
            <a:lvl4pPr marL="5399935" indent="0">
              <a:buNone/>
              <a:defRPr sz="7874"/>
            </a:lvl4pPr>
            <a:lvl5pPr marL="7199914" indent="0">
              <a:buNone/>
              <a:defRPr sz="7874"/>
            </a:lvl5pPr>
            <a:lvl6pPr marL="8999892" indent="0">
              <a:buNone/>
              <a:defRPr sz="7874"/>
            </a:lvl6pPr>
            <a:lvl7pPr marL="10799870" indent="0">
              <a:buNone/>
              <a:defRPr sz="7874"/>
            </a:lvl7pPr>
            <a:lvl8pPr marL="12599850" indent="0">
              <a:buNone/>
              <a:defRPr sz="7874"/>
            </a:lvl8pPr>
            <a:lvl9pPr marL="14399827" indent="0">
              <a:buNone/>
              <a:defRPr sz="787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78" indent="0">
              <a:buNone/>
              <a:defRPr sz="5512"/>
            </a:lvl2pPr>
            <a:lvl3pPr marL="3599957" indent="0">
              <a:buNone/>
              <a:defRPr sz="4724"/>
            </a:lvl3pPr>
            <a:lvl4pPr marL="5399935" indent="0">
              <a:buNone/>
              <a:defRPr sz="3937"/>
            </a:lvl4pPr>
            <a:lvl5pPr marL="7199914" indent="0">
              <a:buNone/>
              <a:defRPr sz="3937"/>
            </a:lvl5pPr>
            <a:lvl6pPr marL="8999892" indent="0">
              <a:buNone/>
              <a:defRPr sz="3937"/>
            </a:lvl6pPr>
            <a:lvl7pPr marL="10799870" indent="0">
              <a:buNone/>
              <a:defRPr sz="3937"/>
            </a:lvl7pPr>
            <a:lvl8pPr marL="12599850" indent="0">
              <a:buNone/>
              <a:defRPr sz="3937"/>
            </a:lvl8pPr>
            <a:lvl9pPr marL="14399827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2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5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3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3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6" y="33366433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7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57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9" indent="-899989" algn="l" defTabSz="3599957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69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46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24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03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881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860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838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816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78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57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35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14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892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87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85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827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6850C3F3-12A6-9476-AB22-F9AB2639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56" y="31026995"/>
            <a:ext cx="5215315" cy="465614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8E2CD93-E024-6AA8-2600-8D0AB0D7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752" y="28993244"/>
            <a:ext cx="4416490" cy="27222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E023AC3-7179-56D0-63AC-0CB1D37D8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3" y="27492305"/>
            <a:ext cx="4827238" cy="37042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B5FE-3CED-F12A-BCD2-313D63E7A12E}"/>
              </a:ext>
            </a:extLst>
          </p:cNvPr>
          <p:cNvSpPr/>
          <p:nvPr/>
        </p:nvSpPr>
        <p:spPr>
          <a:xfrm>
            <a:off x="0" y="1"/>
            <a:ext cx="35999738" cy="5018108"/>
          </a:xfrm>
          <a:prstGeom prst="rect">
            <a:avLst/>
          </a:prstGeom>
          <a:solidFill>
            <a:srgbClr val="FC7A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flip-chip architecture </a:t>
            </a:r>
          </a:p>
          <a:p>
            <a:pPr algn="ctr"/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superconducting quantum processor</a:t>
            </a:r>
            <a:endParaRPr lang="en-US" sz="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6BDF545-FEE9-4892-CEAC-C5E67B4FE339}"/>
              </a:ext>
            </a:extLst>
          </p:cNvPr>
          <p:cNvGrpSpPr/>
          <p:nvPr/>
        </p:nvGrpSpPr>
        <p:grpSpPr>
          <a:xfrm>
            <a:off x="7452265" y="31759203"/>
            <a:ext cx="10025997" cy="3506880"/>
            <a:chOff x="252635" y="24393110"/>
            <a:chExt cx="10668713" cy="2831745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1836FF50-881E-9A53-F7BE-57629E929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4524" y="24393111"/>
              <a:ext cx="2980597" cy="2823421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905D27A-E41D-8085-2143-04CFAC1A6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635" y="24401433"/>
              <a:ext cx="4075860" cy="2823422"/>
            </a:xfrm>
            <a:prstGeom prst="rect">
              <a:avLst/>
            </a:prstGeom>
          </p:spPr>
        </p:pic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198E4B53-A5F2-9F66-1D24-0F7F2B5C2DAF}"/>
                </a:ext>
              </a:extLst>
            </p:cNvPr>
            <p:cNvCxnSpPr>
              <a:cxnSpLocks/>
            </p:cNvCxnSpPr>
            <p:nvPr/>
          </p:nvCxnSpPr>
          <p:spPr>
            <a:xfrm>
              <a:off x="1744067" y="24868060"/>
              <a:ext cx="4289896" cy="13019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8A3D46C4-C6EC-7B57-4059-767C9D2D1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08758" y="24393110"/>
              <a:ext cx="3412590" cy="2817727"/>
            </a:xfrm>
            <a:prstGeom prst="rect">
              <a:avLst/>
            </a:prstGeom>
          </p:spPr>
        </p:pic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1E1D18C-2535-1564-6CCA-9BB60037BF90}"/>
              </a:ext>
            </a:extLst>
          </p:cNvPr>
          <p:cNvGrpSpPr/>
          <p:nvPr/>
        </p:nvGrpSpPr>
        <p:grpSpPr>
          <a:xfrm>
            <a:off x="7459294" y="27473704"/>
            <a:ext cx="9982714" cy="3506885"/>
            <a:chOff x="272785" y="21408988"/>
            <a:chExt cx="10790610" cy="3105768"/>
          </a:xfrm>
        </p:grpSpPr>
        <p:pic>
          <p:nvPicPr>
            <p:cNvPr id="272" name="그림 271">
              <a:extLst>
                <a:ext uri="{FF2B5EF4-FFF2-40B4-BE49-F238E27FC236}">
                  <a16:creationId xmlns:a16="http://schemas.microsoft.com/office/drawing/2014/main" id="{CED105C8-FCEB-E364-BD08-C3E8CD799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3095"/>
            <a:stretch/>
          </p:blipFill>
          <p:spPr>
            <a:xfrm>
              <a:off x="4391555" y="21408989"/>
              <a:ext cx="3128930" cy="3105765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3707F9AE-3EAD-5A59-1CEA-37610AF15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2785" y="21408988"/>
              <a:ext cx="4065249" cy="3105764"/>
            </a:xfrm>
            <a:prstGeom prst="rect">
              <a:avLst/>
            </a:prstGeom>
          </p:spPr>
        </p:pic>
        <p:cxnSp>
          <p:nvCxnSpPr>
            <p:cNvPr id="274" name="직선 화살표 연결선 273">
              <a:extLst>
                <a:ext uri="{FF2B5EF4-FFF2-40B4-BE49-F238E27FC236}">
                  <a16:creationId xmlns:a16="http://schemas.microsoft.com/office/drawing/2014/main" id="{F914F07D-F2BA-2F4B-7C2D-10E32B7C63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6010" y="21793676"/>
              <a:ext cx="4543303" cy="15364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00F3963C-E716-B565-A89E-F55D7C8F9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0804" y="21408992"/>
              <a:ext cx="3412591" cy="3105764"/>
            </a:xfrm>
            <a:prstGeom prst="rect">
              <a:avLst/>
            </a:prstGeom>
          </p:spPr>
        </p:pic>
      </p:grp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2446603-18B9-0985-B1F6-F980642D0B52}"/>
              </a:ext>
            </a:extLst>
          </p:cNvPr>
          <p:cNvSpPr/>
          <p:nvPr/>
        </p:nvSpPr>
        <p:spPr>
          <a:xfrm>
            <a:off x="6306678" y="14502794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Simulation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D9AA2B1-A785-44EB-A271-92398E9B2D66}"/>
              </a:ext>
            </a:extLst>
          </p:cNvPr>
          <p:cNvSpPr txBox="1"/>
          <p:nvPr/>
        </p:nvSpPr>
        <p:spPr>
          <a:xfrm>
            <a:off x="198599" y="22742542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dependence of parameters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48B565C-71BB-7FC6-DF2A-C5369E6D6983}"/>
              </a:ext>
            </a:extLst>
          </p:cNvPr>
          <p:cNvGrpSpPr/>
          <p:nvPr/>
        </p:nvGrpSpPr>
        <p:grpSpPr>
          <a:xfrm>
            <a:off x="206978" y="23603470"/>
            <a:ext cx="5495741" cy="3235622"/>
            <a:chOff x="20575" y="17260359"/>
            <a:chExt cx="5495741" cy="32356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7F9E746D-A9EF-1A80-12BD-0A71C2C85094}"/>
                </a:ext>
              </a:extLst>
            </p:cNvPr>
            <p:cNvGrpSpPr/>
            <p:nvPr/>
          </p:nvGrpSpPr>
          <p:grpSpPr>
            <a:xfrm>
              <a:off x="290504" y="17443332"/>
              <a:ext cx="5199623" cy="2640603"/>
              <a:chOff x="130513" y="16613378"/>
              <a:chExt cx="6344566" cy="2847818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B6E23F14-7AFA-1222-9F66-6E95EB208671}"/>
                  </a:ext>
                </a:extLst>
              </p:cNvPr>
              <p:cNvGrpSpPr/>
              <p:nvPr/>
            </p:nvGrpSpPr>
            <p:grpSpPr>
              <a:xfrm>
                <a:off x="130513" y="18312622"/>
                <a:ext cx="6047328" cy="1148574"/>
                <a:chOff x="130513" y="18312622"/>
                <a:chExt cx="6047328" cy="1148574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C1FECFF6-0DD8-C180-B0B1-5ECC6C3D96EF}"/>
                    </a:ext>
                  </a:extLst>
                </p:cNvPr>
                <p:cNvGrpSpPr/>
                <p:nvPr/>
              </p:nvGrpSpPr>
              <p:grpSpPr>
                <a:xfrm>
                  <a:off x="150098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99B34163-80FD-697F-D225-4563B1FFBEE0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8363FC4-66EF-732A-6914-F60044530CCB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2F67F062-3D73-D2AF-0CEC-37783EBBE659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4C646BCE-6D79-0D21-0360-14872C5C5AAF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9B7C4420-04DE-1181-B9E2-3E57473D2370}"/>
                    </a:ext>
                  </a:extLst>
                </p:cNvPr>
                <p:cNvSpPr/>
                <p:nvPr/>
              </p:nvSpPr>
              <p:spPr>
                <a:xfrm>
                  <a:off x="130513" y="18462984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6DE1B6C6-4EC5-0E39-B9EC-F495B7189010}"/>
                    </a:ext>
                  </a:extLst>
                </p:cNvPr>
                <p:cNvGrpSpPr/>
                <p:nvPr/>
              </p:nvGrpSpPr>
              <p:grpSpPr>
                <a:xfrm>
                  <a:off x="221802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C05F836E-0BDE-D3C7-F427-DE424205184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A0D55908-C6E9-7B47-1A90-B8A52D27CE96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CC3C320-EA39-B8C3-4C89-D0AEA6C19CB7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9967E60D-5B35-C06A-2BC3-1094C99AEAD6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5205C6D1-4488-600F-F135-A2D6E4669DB1}"/>
                    </a:ext>
                  </a:extLst>
                </p:cNvPr>
                <p:cNvSpPr/>
                <p:nvPr/>
              </p:nvSpPr>
              <p:spPr>
                <a:xfrm>
                  <a:off x="2198437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6422946C-AB6C-B063-8B14-EC9C7761637E}"/>
                    </a:ext>
                  </a:extLst>
                </p:cNvPr>
                <p:cNvGrpSpPr/>
                <p:nvPr/>
              </p:nvGrpSpPr>
              <p:grpSpPr>
                <a:xfrm>
                  <a:off x="423698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DB3D5BB4-B45A-BA84-ECA2-4BAF2C21B887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AA296FB6-C6AC-63CA-7F45-E860EBB94FD1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A5FEF56D-2E9F-DACA-B16C-0027FF1B19E1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6DA45390-50E5-7399-51E3-DC9BEA617CDA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5E81D69-84F5-7F6C-43ED-4D00EBC3713A}"/>
                    </a:ext>
                  </a:extLst>
                </p:cNvPr>
                <p:cNvSpPr/>
                <p:nvPr/>
              </p:nvSpPr>
              <p:spPr>
                <a:xfrm>
                  <a:off x="4207605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151E437-A16E-5226-834B-A0E02A0A20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0513" y="16613378"/>
                    <a:ext cx="6344566" cy="19765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Flip chip qubit :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𝑞𝑢𝑏𝑖𝑡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oMath>
                    </a14:m>
                    <a:endParaRPr lang="en-US" sz="2800" dirty="0"/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/>
                      <a:t>Capacitive</a:t>
                    </a:r>
                    <a:r>
                      <a:rPr lang="en-US" sz="2400" dirty="0"/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/>
                      <a:t>d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r>
                      <a:rPr lang="en-US" sz="2400" dirty="0">
                        <a:sym typeface="Wingdings" panose="05000000000000000000" pitchFamily="2" charset="2"/>
                      </a:rPr>
                      <a:t></a:t>
                    </a:r>
                    <a:r>
                      <a:rPr lang="en-US" sz="2400" dirty="0"/>
                      <a:t> C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sz="2400" dirty="0"/>
                      <a:t> </a:t>
                    </a:r>
                    <a:r>
                      <a:rPr lang="en-US" sz="2400" dirty="0">
                        <a:sym typeface="Wingdings" panose="05000000000000000000" pitchFamily="2" charset="2"/>
                      </a:rPr>
                      <a:t> </a:t>
                    </a:r>
                    <a:r>
                      <a:rPr lang="en-US" sz="2400" dirty="0"/>
                      <a:t>Ec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 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𝑞𝑢𝑏𝑖𝑡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r>
                      <a:rPr lang="en-US" sz="24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151E437-A16E-5226-834B-A0E02A0A20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513" y="16613378"/>
                    <a:ext cx="6344566" cy="19765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45" t="-13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AC1D6562-FD03-3D78-1731-8CEC2E813F5A}"/>
                </a:ext>
              </a:extLst>
            </p:cNvPr>
            <p:cNvSpPr/>
            <p:nvPr/>
          </p:nvSpPr>
          <p:spPr>
            <a:xfrm>
              <a:off x="20575" y="17260359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7EA2824-127E-1EE9-0E82-05564716F6E0}"/>
              </a:ext>
            </a:extLst>
          </p:cNvPr>
          <p:cNvGrpSpPr/>
          <p:nvPr/>
        </p:nvGrpSpPr>
        <p:grpSpPr>
          <a:xfrm>
            <a:off x="5910854" y="23617436"/>
            <a:ext cx="5495741" cy="3235622"/>
            <a:chOff x="5383860" y="17254667"/>
            <a:chExt cx="5495741" cy="3235622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7CD591F-6691-E33D-CBFD-4A5219961EE2}"/>
                </a:ext>
              </a:extLst>
            </p:cNvPr>
            <p:cNvGrpSpPr/>
            <p:nvPr/>
          </p:nvGrpSpPr>
          <p:grpSpPr>
            <a:xfrm>
              <a:off x="5734216" y="17443332"/>
              <a:ext cx="4956025" cy="2640603"/>
              <a:chOff x="130513" y="16613378"/>
              <a:chExt cx="6047328" cy="2847818"/>
            </a:xfrm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5870411-F428-8309-A76B-99B818804177}"/>
                  </a:ext>
                </a:extLst>
              </p:cNvPr>
              <p:cNvGrpSpPr/>
              <p:nvPr/>
            </p:nvGrpSpPr>
            <p:grpSpPr>
              <a:xfrm>
                <a:off x="130513" y="18312622"/>
                <a:ext cx="6047328" cy="1148574"/>
                <a:chOff x="130513" y="18312622"/>
                <a:chExt cx="6047328" cy="1148574"/>
              </a:xfrm>
            </p:grpSpPr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655F8240-E192-A690-6EA2-1A7AD5F6A463}"/>
                    </a:ext>
                  </a:extLst>
                </p:cNvPr>
                <p:cNvGrpSpPr/>
                <p:nvPr/>
              </p:nvGrpSpPr>
              <p:grpSpPr>
                <a:xfrm>
                  <a:off x="150098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909FCC2B-C84A-3208-70D7-6D519E0D10F7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9145E0B6-25F3-A14B-1A57-5351285DA47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330B7CB8-AD13-280A-8DDD-2CDE8F48F769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22145A2B-A186-BBB2-D3B0-D2843B96ABBC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41AB0BB1-2FB9-8C05-8253-C831696DB827}"/>
                    </a:ext>
                  </a:extLst>
                </p:cNvPr>
                <p:cNvSpPr/>
                <p:nvPr/>
              </p:nvSpPr>
              <p:spPr>
                <a:xfrm>
                  <a:off x="130513" y="18462984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79B8EFCA-DBFC-110C-841A-8EE578705F4D}"/>
                    </a:ext>
                  </a:extLst>
                </p:cNvPr>
                <p:cNvGrpSpPr/>
                <p:nvPr/>
              </p:nvGrpSpPr>
              <p:grpSpPr>
                <a:xfrm>
                  <a:off x="221802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3A6B6083-B61D-D70F-6E67-63CD94C86558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0350C58D-52F1-ED71-458F-C656242F2CE1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57504AF1-9866-31C0-7B88-8B620701935D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0EBF19E7-B857-9C3D-CB46-632812CC3D25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4AB60245-4AE4-B25A-CECB-23FA7C6786C6}"/>
                    </a:ext>
                  </a:extLst>
                </p:cNvPr>
                <p:cNvSpPr/>
                <p:nvPr/>
              </p:nvSpPr>
              <p:spPr>
                <a:xfrm>
                  <a:off x="2198437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1E175274-9F30-BC3C-A83F-DDFFEFED1FD1}"/>
                    </a:ext>
                  </a:extLst>
                </p:cNvPr>
                <p:cNvGrpSpPr/>
                <p:nvPr/>
              </p:nvGrpSpPr>
              <p:grpSpPr>
                <a:xfrm>
                  <a:off x="423698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CD1FB91E-73C2-2BB0-20BB-3BE07F11AB5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4094AC92-ED6A-8DE3-E94A-6E2BB6B5AF8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164B736B-F990-15FC-35C0-C242CB8BC510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CDA54C8F-0827-9E4A-C7A8-C5D6ABF0E808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4F20D2CA-408F-6CBC-7680-227C6B87E1DC}"/>
                    </a:ext>
                  </a:extLst>
                </p:cNvPr>
                <p:cNvSpPr/>
                <p:nvPr/>
              </p:nvSpPr>
              <p:spPr>
                <a:xfrm>
                  <a:off x="4207605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99658E7B-73E0-A2E0-A8DA-0789A98D8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30513" y="16613378"/>
                    <a:ext cx="5260147" cy="1903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Coupling strength: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∝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endParaRPr lang="en-US" sz="2800" dirty="0"/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/>
                      <a:t>Capacitive</a:t>
                    </a:r>
                    <a:r>
                      <a:rPr lang="en-US" sz="2400" dirty="0"/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/>
                      <a:t>d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r>
                      <a:rPr lang="en-US" sz="2400" dirty="0">
                        <a:sym typeface="Wingdings" panose="05000000000000000000" pitchFamily="2" charset="2"/>
                      </a:rPr>
                      <a:t></a:t>
                    </a:r>
                    <a:r>
                      <a:rPr lang="en-US" sz="2400" dirty="0"/>
                      <a:t> C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sz="2400" dirty="0"/>
                      <a:t> </a:t>
                    </a:r>
                    <a:r>
                      <a:rPr lang="en-US" sz="2400" dirty="0">
                        <a:sym typeface="Wingdings" panose="05000000000000000000" pitchFamily="2" charset="2"/>
                      </a:rPr>
                      <a:t>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→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r>
                      <a:rPr lang="en-US" sz="24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99658E7B-73E0-A2E0-A8DA-0789A98D8F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513" y="16613378"/>
                    <a:ext cx="5260147" cy="19032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29" t="-20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5FDB9369-3E17-AA6E-23E1-F73C62508BC3}"/>
                </a:ext>
              </a:extLst>
            </p:cNvPr>
            <p:cNvSpPr/>
            <p:nvPr/>
          </p:nvSpPr>
          <p:spPr>
            <a:xfrm>
              <a:off x="5383860" y="17254667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37C7DDD-1288-B82C-CE11-EE0B53E620D1}"/>
              </a:ext>
            </a:extLst>
          </p:cNvPr>
          <p:cNvGrpSpPr/>
          <p:nvPr/>
        </p:nvGrpSpPr>
        <p:grpSpPr>
          <a:xfrm>
            <a:off x="11635445" y="23616137"/>
            <a:ext cx="5842817" cy="3235622"/>
            <a:chOff x="11295714" y="17254667"/>
            <a:chExt cx="5842817" cy="3235622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A14461B2-361E-D5D1-1DEE-9EAB0F163840}"/>
                </a:ext>
              </a:extLst>
            </p:cNvPr>
            <p:cNvGrpSpPr/>
            <p:nvPr/>
          </p:nvGrpSpPr>
          <p:grpSpPr>
            <a:xfrm>
              <a:off x="11513135" y="17365206"/>
              <a:ext cx="5625396" cy="2718729"/>
              <a:chOff x="11443557" y="17316033"/>
              <a:chExt cx="5625396" cy="2718729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FD61BC90-4699-6F8E-85F7-11244E3D6FF3}"/>
                  </a:ext>
                </a:extLst>
              </p:cNvPr>
              <p:cNvGrpSpPr/>
              <p:nvPr/>
            </p:nvGrpSpPr>
            <p:grpSpPr>
              <a:xfrm>
                <a:off x="11518151" y="18969761"/>
                <a:ext cx="4948001" cy="1065001"/>
                <a:chOff x="7160715" y="18312622"/>
                <a:chExt cx="6037537" cy="1148574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A7F688C6-7042-260C-396D-01D2C8125941}"/>
                    </a:ext>
                  </a:extLst>
                </p:cNvPr>
                <p:cNvGrpSpPr/>
                <p:nvPr/>
              </p:nvGrpSpPr>
              <p:grpSpPr>
                <a:xfrm>
                  <a:off x="7160715" y="18465635"/>
                  <a:ext cx="1980031" cy="995561"/>
                  <a:chOff x="4718261" y="1595239"/>
                  <a:chExt cx="1980031" cy="995561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3DA16C3-32EB-3D8D-E302-0A36E3778328}"/>
                      </a:ext>
                    </a:extLst>
                  </p:cNvPr>
                  <p:cNvGrpSpPr/>
                  <p:nvPr/>
                </p:nvGrpSpPr>
                <p:grpSpPr>
                  <a:xfrm>
                    <a:off x="4718261" y="1810871"/>
                    <a:ext cx="1940860" cy="779929"/>
                    <a:chOff x="941293" y="1810871"/>
                    <a:chExt cx="1940860" cy="779929"/>
                  </a:xfrm>
                </p:grpSpPr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6A8F724B-A98A-3AE6-E8AB-8FF32E38E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294" y="1887071"/>
                      <a:ext cx="1940859" cy="703729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CPW</a:t>
                      </a: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B5588DB-142D-D7DB-BC64-6865BC731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293" y="1810871"/>
                      <a:ext cx="812671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60FEBDCE-C3B9-33CA-73F6-3459EB481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1859" y="1810871"/>
                      <a:ext cx="151615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014344AF-CC75-60CB-BC77-DC27C315E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1367" y="1810871"/>
                      <a:ext cx="800786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B02AB1DB-7A8B-AA67-6030-369C885F7BEA}"/>
                      </a:ext>
                    </a:extLst>
                  </p:cNvPr>
                  <p:cNvSpPr/>
                  <p:nvPr/>
                </p:nvSpPr>
                <p:spPr>
                  <a:xfrm>
                    <a:off x="4737848" y="1595239"/>
                    <a:ext cx="1960444" cy="16896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err="1">
                        <a:solidFill>
                          <a:schemeClr val="bg1"/>
                        </a:solidFill>
                      </a:rPr>
                      <a:t>Qchip</a:t>
                    </a:r>
                    <a:r>
                      <a:rPr lang="en-US" sz="1400" dirty="0">
                        <a:solidFill>
                          <a:schemeClr val="bg1"/>
                        </a:solidFill>
                      </a:rPr>
                      <a:t> ground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5846CFC-C0FA-DAB5-75AB-10C50DF109B9}"/>
                    </a:ext>
                  </a:extLst>
                </p:cNvPr>
                <p:cNvGrpSpPr/>
                <p:nvPr/>
              </p:nvGrpSpPr>
              <p:grpSpPr>
                <a:xfrm>
                  <a:off x="9189468" y="18659534"/>
                  <a:ext cx="1940860" cy="779929"/>
                  <a:chOff x="941293" y="1810871"/>
                  <a:chExt cx="1940860" cy="779929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E0AD63D8-FF8B-C1C6-39E5-EDA091317D9E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CPW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A5EA0F39-8DF3-277D-E35B-6BEA0A7681F9}"/>
                      </a:ext>
                    </a:extLst>
                  </p:cNvPr>
                  <p:cNvSpPr/>
                  <p:nvPr/>
                </p:nvSpPr>
                <p:spPr>
                  <a:xfrm>
                    <a:off x="941293" y="1810871"/>
                    <a:ext cx="812671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398B744B-005C-0020-9294-CCF4B0F419EC}"/>
                      </a:ext>
                    </a:extLst>
                  </p:cNvPr>
                  <p:cNvSpPr/>
                  <p:nvPr/>
                </p:nvSpPr>
                <p:spPr>
                  <a:xfrm>
                    <a:off x="1841859" y="1810871"/>
                    <a:ext cx="151615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6E690B5-015D-1CD3-4087-74C9511B5707}"/>
                      </a:ext>
                    </a:extLst>
                  </p:cNvPr>
                  <p:cNvSpPr/>
                  <p:nvPr/>
                </p:nvSpPr>
                <p:spPr>
                  <a:xfrm>
                    <a:off x="2081367" y="1810871"/>
                    <a:ext cx="80078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96CA0772-3B1E-1D04-DB93-18242A801D84}"/>
                    </a:ext>
                  </a:extLst>
                </p:cNvPr>
                <p:cNvSpPr/>
                <p:nvPr/>
              </p:nvSpPr>
              <p:spPr>
                <a:xfrm>
                  <a:off x="9209055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0DE46C8-12F7-5202-5B15-35E795D8D8C7}"/>
                    </a:ext>
                  </a:extLst>
                </p:cNvPr>
                <p:cNvGrpSpPr/>
                <p:nvPr/>
              </p:nvGrpSpPr>
              <p:grpSpPr>
                <a:xfrm>
                  <a:off x="11218221" y="18681267"/>
                  <a:ext cx="1940860" cy="779929"/>
                  <a:chOff x="941293" y="1810871"/>
                  <a:chExt cx="1940860" cy="779929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4C3F02E-9BC0-CFF9-EA44-40A5D2D7DA86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CPW</a:t>
                    </a:r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758AF82F-C5CE-37B2-FECF-9CE074F00884}"/>
                      </a:ext>
                    </a:extLst>
                  </p:cNvPr>
                  <p:cNvSpPr/>
                  <p:nvPr/>
                </p:nvSpPr>
                <p:spPr>
                  <a:xfrm>
                    <a:off x="941293" y="1810871"/>
                    <a:ext cx="812671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6702AC69-5270-150B-AECF-BE46B50AF13E}"/>
                      </a:ext>
                    </a:extLst>
                  </p:cNvPr>
                  <p:cNvSpPr/>
                  <p:nvPr/>
                </p:nvSpPr>
                <p:spPr>
                  <a:xfrm>
                    <a:off x="1841859" y="1810871"/>
                    <a:ext cx="151615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70F0D169-C00C-0A78-4CD4-8B5BAD6B62B3}"/>
                      </a:ext>
                    </a:extLst>
                  </p:cNvPr>
                  <p:cNvSpPr/>
                  <p:nvPr/>
                </p:nvSpPr>
                <p:spPr>
                  <a:xfrm>
                    <a:off x="2081367" y="1810871"/>
                    <a:ext cx="80078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99DA7361-CFC3-BD54-72D9-701F12AF61A6}"/>
                    </a:ext>
                  </a:extLst>
                </p:cNvPr>
                <p:cNvSpPr/>
                <p:nvPr/>
              </p:nvSpPr>
              <p:spPr>
                <a:xfrm>
                  <a:off x="11237808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3C26EAB-4B11-229E-B020-9E19477E24C1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3557" y="17316033"/>
                    <a:ext cx="5625396" cy="17946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Flip chip resonator 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res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endParaRPr lang="en-US" sz="2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>
                        <a:ea typeface="Cambria Math" panose="02040503050406030204" pitchFamily="18" charset="0"/>
                      </a:rPr>
                      <a:t>Inductive</a:t>
                    </a:r>
                    <a:r>
                      <a:rPr lang="en-US" sz="2400" dirty="0">
                        <a:ea typeface="Cambria Math" panose="02040503050406030204" pitchFamily="18" charset="0"/>
                      </a:rPr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>
                        <a:ea typeface="Cambria Math" panose="02040503050406030204" pitchFamily="18" charset="0"/>
                      </a:rPr>
                      <a:t>Effective cavity change(2d </a:t>
                    </a:r>
                    <a:r>
                      <a:rPr lang="en-US" sz="2400" dirty="0"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a:t> 3d cavity)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endParaRPr lang="en-US" sz="2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3C26EAB-4B11-229E-B020-9E19477E2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43557" y="17316033"/>
                    <a:ext cx="5625396" cy="179465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67" t="-203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A79C1658-2FFB-2267-6F08-336DFAA8C353}"/>
                </a:ext>
              </a:extLst>
            </p:cNvPr>
            <p:cNvSpPr/>
            <p:nvPr/>
          </p:nvSpPr>
          <p:spPr>
            <a:xfrm>
              <a:off x="11295714" y="17254667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5086AE-A053-9104-D3B6-F4033399D4B4}"/>
              </a:ext>
            </a:extLst>
          </p:cNvPr>
          <p:cNvSpPr/>
          <p:nvPr/>
        </p:nvSpPr>
        <p:spPr>
          <a:xfrm>
            <a:off x="15409070" y="5060223"/>
            <a:ext cx="5181599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876772-8CAE-4556-6F0D-4CC435437278}"/>
              </a:ext>
            </a:extLst>
          </p:cNvPr>
          <p:cNvSpPr txBox="1">
            <a:spLocks/>
          </p:cNvSpPr>
          <p:nvPr/>
        </p:nvSpPr>
        <p:spPr>
          <a:xfrm>
            <a:off x="23532123" y="6011703"/>
            <a:ext cx="6074770" cy="562805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What &amp; Why  Flip-Chip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05BDF5-616E-90DA-FD45-2CA6E5C3FB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35" t="5613" r="2098" b="5531"/>
          <a:stretch/>
        </p:blipFill>
        <p:spPr>
          <a:xfrm>
            <a:off x="30166349" y="10727530"/>
            <a:ext cx="5148895" cy="3279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23D0C-8C6B-F089-6F38-0D0F5BBE4BAE}"/>
              </a:ext>
            </a:extLst>
          </p:cNvPr>
          <p:cNvSpPr txBox="1"/>
          <p:nvPr/>
        </p:nvSpPr>
        <p:spPr>
          <a:xfrm>
            <a:off x="30142984" y="14055033"/>
            <a:ext cx="4949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D. I. Schuster et at.. 2019.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A27A2-E4A3-BCA9-BEB7-3251905E2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85514" y="9553352"/>
            <a:ext cx="6599239" cy="3577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44D482-AB4D-7946-882B-41837D2796A4}"/>
              </a:ext>
            </a:extLst>
          </p:cNvPr>
          <p:cNvSpPr txBox="1"/>
          <p:nvPr/>
        </p:nvSpPr>
        <p:spPr>
          <a:xfrm>
            <a:off x="23670815" y="14074083"/>
            <a:ext cx="258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Sandoko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Kosen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 2021.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FC171-0CFB-9CAA-FE75-2D89EC1ADF2B}"/>
              </a:ext>
            </a:extLst>
          </p:cNvPr>
          <p:cNvSpPr txBox="1"/>
          <p:nvPr/>
        </p:nvSpPr>
        <p:spPr>
          <a:xfrm>
            <a:off x="23532123" y="6900035"/>
            <a:ext cx="6552630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Bottom, Top chip can contain any component</a:t>
            </a:r>
          </a:p>
          <a:p>
            <a:r>
              <a:rPr lang="en-US" sz="2400" dirty="0"/>
              <a:t>- Various chip size</a:t>
            </a:r>
          </a:p>
          <a:p>
            <a:r>
              <a:rPr lang="en-US" sz="2400" dirty="0"/>
              <a:t>- Inductive, Capacitive, Galvanic coupling</a:t>
            </a:r>
          </a:p>
          <a:p>
            <a:r>
              <a:rPr lang="en-US" sz="2400" dirty="0"/>
              <a:t>- Indium bump bonding/ PR Adhesion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 </a:t>
            </a:r>
            <a:r>
              <a:rPr lang="en-US" sz="2400" dirty="0"/>
              <a:t>Distribute components into different layers</a:t>
            </a:r>
          </a:p>
          <a:p>
            <a:r>
              <a:rPr lang="en-US" sz="2400" dirty="0">
                <a:sym typeface="Wingdings" panose="05000000000000000000" pitchFamily="2" charset="2"/>
              </a:rPr>
              <a:t> </a:t>
            </a:r>
            <a:r>
              <a:rPr lang="en-US" sz="2400" dirty="0"/>
              <a:t>Independent chip fabrication </a:t>
            </a:r>
            <a:r>
              <a:rPr lang="en-US" sz="2400" dirty="0">
                <a:sym typeface="Wingdings" panose="05000000000000000000" pitchFamily="2" charset="2"/>
              </a:rPr>
              <a:t> high coherence qubit layer + dense wiring layer</a:t>
            </a:r>
            <a:endParaRPr 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830361-199D-50FE-6AA3-82FE5242BB4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29" t="3384" r="2407"/>
          <a:stretch/>
        </p:blipFill>
        <p:spPr>
          <a:xfrm>
            <a:off x="30183402" y="6855874"/>
            <a:ext cx="5118320" cy="3769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B1C8D-A365-99C9-DBFC-DC928AC90803}"/>
              </a:ext>
            </a:extLst>
          </p:cNvPr>
          <p:cNvSpPr txBox="1"/>
          <p:nvPr/>
        </p:nvSpPr>
        <p:spPr>
          <a:xfrm>
            <a:off x="30900019" y="6954346"/>
            <a:ext cx="40035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C. R. Conner et al. . 2021.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D4A7BB-D595-576C-5005-D5BB0AA52B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17" y="12180589"/>
            <a:ext cx="6552630" cy="184818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847FFD-FBAC-0722-750A-E9150378048E}"/>
              </a:ext>
            </a:extLst>
          </p:cNvPr>
          <p:cNvSpPr/>
          <p:nvPr/>
        </p:nvSpPr>
        <p:spPr>
          <a:xfrm>
            <a:off x="33477867" y="7941032"/>
            <a:ext cx="380404" cy="137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6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58025610-5999-4336-8171-4D96D0670FD6}"/>
              </a:ext>
            </a:extLst>
          </p:cNvPr>
          <p:cNvSpPr txBox="1">
            <a:spLocks/>
          </p:cNvSpPr>
          <p:nvPr/>
        </p:nvSpPr>
        <p:spPr>
          <a:xfrm>
            <a:off x="14462004" y="6011703"/>
            <a:ext cx="7081814" cy="831426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Planar chip, Problem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B7D894E-E25C-9180-9126-2CDAA6491FD5}"/>
              </a:ext>
            </a:extLst>
          </p:cNvPr>
          <p:cNvSpPr txBox="1"/>
          <p:nvPr/>
        </p:nvSpPr>
        <p:spPr>
          <a:xfrm>
            <a:off x="14462003" y="6900035"/>
            <a:ext cx="873508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Every component on same plane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Superconducting qubit system is getting bigger and more complex</a:t>
            </a:r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 </a:t>
            </a:r>
            <a:r>
              <a:rPr lang="en-US" sz="2400" dirty="0"/>
              <a:t>When the chip </a:t>
            </a:r>
            <a:r>
              <a:rPr lang="en-US" sz="2400" u="sng" dirty="0"/>
              <a:t>becomes complex with more components </a:t>
            </a:r>
            <a:r>
              <a:rPr lang="en-US" sz="2400" u="sng" dirty="0">
                <a:sym typeface="Wingdings" panose="05000000000000000000" pitchFamily="2" charset="2"/>
              </a:rPr>
              <a:t> difficult wiring, qubit decoherence</a:t>
            </a: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2D9113C0-8420-CD6F-B340-0023BD95A9F1}"/>
              </a:ext>
            </a:extLst>
          </p:cNvPr>
          <p:cNvGrpSpPr/>
          <p:nvPr/>
        </p:nvGrpSpPr>
        <p:grpSpPr>
          <a:xfrm>
            <a:off x="18963497" y="8900250"/>
            <a:ext cx="3817410" cy="4968345"/>
            <a:chOff x="39756" y="8510856"/>
            <a:chExt cx="3817410" cy="4968345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3A224CB7-78E7-E546-1DAC-937CF27934AA}"/>
                </a:ext>
              </a:extLst>
            </p:cNvPr>
            <p:cNvSpPr txBox="1"/>
            <p:nvPr/>
          </p:nvSpPr>
          <p:spPr>
            <a:xfrm>
              <a:off x="96556" y="13202202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SKKU, 20qubit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D68BF6-3332-2C5D-5BC9-51DB48EBF91C}"/>
                </a:ext>
              </a:extLst>
            </p:cNvPr>
            <p:cNvSpPr txBox="1"/>
            <p:nvPr/>
          </p:nvSpPr>
          <p:spPr>
            <a:xfrm>
              <a:off x="39756" y="11601057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9qubit</a:t>
              </a:r>
            </a:p>
          </p:txBody>
        </p: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28720EC8-B6FD-686F-DBED-C868F7E4C9B8}"/>
                </a:ext>
              </a:extLst>
            </p:cNvPr>
            <p:cNvGrpSpPr/>
            <p:nvPr/>
          </p:nvGrpSpPr>
          <p:grpSpPr>
            <a:xfrm>
              <a:off x="59333" y="8510856"/>
              <a:ext cx="3797833" cy="4621836"/>
              <a:chOff x="4934848" y="8499479"/>
              <a:chExt cx="3797833" cy="4621836"/>
            </a:xfrm>
          </p:grpSpPr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3762E500-20F2-DF0D-C67B-5811A468B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72071" y="11844565"/>
                <a:ext cx="3760610" cy="1276750"/>
              </a:xfrm>
              <a:prstGeom prst="rect">
                <a:avLst/>
              </a:prstGeom>
            </p:spPr>
          </p:pic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5436432-2C05-46F7-BF66-40A7CA9FD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4848" y="8499479"/>
                <a:ext cx="3797833" cy="3114823"/>
              </a:xfrm>
              <a:prstGeom prst="rect">
                <a:avLst/>
              </a:prstGeom>
            </p:spPr>
          </p:pic>
        </p:grpSp>
      </p:grpSp>
      <p:pic>
        <p:nvPicPr>
          <p:cNvPr id="1025" name="_x561398880">
            <a:extLst>
              <a:ext uri="{FF2B5EF4-FFF2-40B4-BE49-F238E27FC236}">
                <a16:creationId xmlns:a16="http://schemas.microsoft.com/office/drawing/2014/main" id="{EAC2CE1D-AC30-127D-640A-64727DEA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0" y="8483169"/>
            <a:ext cx="7506719" cy="59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Title 1">
            <a:extLst>
              <a:ext uri="{FF2B5EF4-FFF2-40B4-BE49-F238E27FC236}">
                <a16:creationId xmlns:a16="http://schemas.microsoft.com/office/drawing/2014/main" id="{57ED8178-7563-42AD-93DF-66E6717ABAA7}"/>
              </a:ext>
            </a:extLst>
          </p:cNvPr>
          <p:cNvSpPr txBox="1">
            <a:spLocks/>
          </p:cNvSpPr>
          <p:nvPr/>
        </p:nvSpPr>
        <p:spPr>
          <a:xfrm>
            <a:off x="648221" y="6011703"/>
            <a:ext cx="13019615" cy="902260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Circuit QED – Resonator,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Transmon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, coupling strength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_x561398088">
            <a:extLst>
              <a:ext uri="{FF2B5EF4-FFF2-40B4-BE49-F238E27FC236}">
                <a16:creationId xmlns:a16="http://schemas.microsoft.com/office/drawing/2014/main" id="{7A6EF2A8-AEC0-5ABA-F12A-3675C124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67"/>
          <a:stretch/>
        </p:blipFill>
        <p:spPr bwMode="auto">
          <a:xfrm>
            <a:off x="7891889" y="8871758"/>
            <a:ext cx="5748622" cy="5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53B28581-44E7-F0D8-7FE8-D027FA18E98A}"/>
              </a:ext>
            </a:extLst>
          </p:cNvPr>
          <p:cNvSpPr txBox="1"/>
          <p:nvPr/>
        </p:nvSpPr>
        <p:spPr>
          <a:xfrm>
            <a:off x="510244" y="6851096"/>
            <a:ext cx="1315759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 err="1"/>
              <a:t>Transmon</a:t>
            </a:r>
            <a:r>
              <a:rPr lang="en-US" sz="2400" dirty="0"/>
              <a:t> : Non-linear inductor (Josephson Junction)+ big shunt Capacitor </a:t>
            </a:r>
            <a:r>
              <a:rPr lang="en-US" sz="2400" dirty="0">
                <a:sym typeface="Wingdings" panose="05000000000000000000" pitchFamily="2" charset="2"/>
              </a:rPr>
              <a:t> anharmonic quantum oscillator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Resonator : Linear inductor + capacitor  harmonic quantum oscillator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Coupling strength : determined by capacitive coupling between </a:t>
            </a:r>
            <a:r>
              <a:rPr lang="en-US" sz="2400" dirty="0" err="1">
                <a:sym typeface="Wingdings" panose="05000000000000000000" pitchFamily="2" charset="2"/>
              </a:rPr>
              <a:t>Transmon</a:t>
            </a:r>
            <a:r>
              <a:rPr lang="en-US" sz="2400" dirty="0">
                <a:sym typeface="Wingdings" panose="05000000000000000000" pitchFamily="2" charset="2"/>
              </a:rPr>
              <a:t> and Resonator</a:t>
            </a:r>
            <a:endParaRPr lang="en-US" sz="2400" dirty="0"/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735F8056-E2E6-455D-9B32-8142B62E08E6}"/>
              </a:ext>
            </a:extLst>
          </p:cNvPr>
          <p:cNvSpPr/>
          <p:nvPr/>
        </p:nvSpPr>
        <p:spPr>
          <a:xfrm>
            <a:off x="188559" y="5592757"/>
            <a:ext cx="35555235" cy="8893259"/>
          </a:xfrm>
          <a:prstGeom prst="roundRect">
            <a:avLst>
              <a:gd name="adj" fmla="val 73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7" name="표 316">
            <a:extLst>
              <a:ext uri="{FF2B5EF4-FFF2-40B4-BE49-F238E27FC236}">
                <a16:creationId xmlns:a16="http://schemas.microsoft.com/office/drawing/2014/main" id="{EB2E8B69-2DCA-EB9B-A327-BAD2F40C3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29150"/>
              </p:ext>
            </p:extLst>
          </p:nvPr>
        </p:nvGraphicFramePr>
        <p:xfrm>
          <a:off x="17948611" y="22601051"/>
          <a:ext cx="10219420" cy="4200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686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2792058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2660697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2483979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1158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Qubit </a:t>
                      </a:r>
                    </a:p>
                    <a:p>
                      <a:pPr algn="ctr"/>
                      <a:r>
                        <a:rPr lang="en-US" sz="32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Resonator</a:t>
                      </a:r>
                    </a:p>
                    <a:p>
                      <a:pPr algn="ctr"/>
                      <a:r>
                        <a:rPr lang="en-US" sz="32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7.58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66824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213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9" name="표 318">
                <a:extLst>
                  <a:ext uri="{FF2B5EF4-FFF2-40B4-BE49-F238E27FC236}">
                    <a16:creationId xmlns:a16="http://schemas.microsoft.com/office/drawing/2014/main" id="{AE6C50C7-685F-F919-BAAD-1FE2A64B1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952600"/>
                  </p:ext>
                </p:extLst>
              </p:nvPr>
            </p:nvGraphicFramePr>
            <p:xfrm>
              <a:off x="17917854" y="27949917"/>
              <a:ext cx="13967147" cy="29616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9737">
                      <a:extLst>
                        <a:ext uri="{9D8B030D-6E8A-4147-A177-3AD203B41FA5}">
                          <a16:colId xmlns:a16="http://schemas.microsoft.com/office/drawing/2014/main" val="1687874249"/>
                        </a:ext>
                      </a:extLst>
                    </a:gridCol>
                    <a:gridCol w="3354550">
                      <a:extLst>
                        <a:ext uri="{9D8B030D-6E8A-4147-A177-3AD203B41FA5}">
                          <a16:colId xmlns:a16="http://schemas.microsoft.com/office/drawing/2014/main" val="4057725352"/>
                        </a:ext>
                      </a:extLst>
                    </a:gridCol>
                    <a:gridCol w="3943719">
                      <a:extLst>
                        <a:ext uri="{9D8B030D-6E8A-4147-A177-3AD203B41FA5}">
                          <a16:colId xmlns:a16="http://schemas.microsoft.com/office/drawing/2014/main" val="1765137125"/>
                        </a:ext>
                      </a:extLst>
                    </a:gridCol>
                    <a:gridCol w="2959141">
                      <a:extLst>
                        <a:ext uri="{9D8B030D-6E8A-4147-A177-3AD203B41FA5}">
                          <a16:colId xmlns:a16="http://schemas.microsoft.com/office/drawing/2014/main" val="2474261132"/>
                        </a:ext>
                      </a:extLst>
                    </a:gridCol>
                  </a:tblGrid>
                  <a:tr h="5923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Qubit (GHz)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Resonator(GHz)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1802652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03357505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7.36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1590603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5.88(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=3.2%)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5.56(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=4.9%)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7.20(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=2.2%)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6.45(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=−4.1%)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306228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6.03(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=2.4%)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=0.7%)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7.10(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=1.3%)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6.37(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=1.2%)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4155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9" name="표 318">
                <a:extLst>
                  <a:ext uri="{FF2B5EF4-FFF2-40B4-BE49-F238E27FC236}">
                    <a16:creationId xmlns:a16="http://schemas.microsoft.com/office/drawing/2014/main" id="{AE6C50C7-685F-F919-BAAD-1FE2A64B1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952600"/>
                  </p:ext>
                </p:extLst>
              </p:nvPr>
            </p:nvGraphicFramePr>
            <p:xfrm>
              <a:off x="17917854" y="27949917"/>
              <a:ext cx="13967147" cy="29616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09737">
                      <a:extLst>
                        <a:ext uri="{9D8B030D-6E8A-4147-A177-3AD203B41FA5}">
                          <a16:colId xmlns:a16="http://schemas.microsoft.com/office/drawing/2014/main" val="1687874249"/>
                        </a:ext>
                      </a:extLst>
                    </a:gridCol>
                    <a:gridCol w="3354550">
                      <a:extLst>
                        <a:ext uri="{9D8B030D-6E8A-4147-A177-3AD203B41FA5}">
                          <a16:colId xmlns:a16="http://schemas.microsoft.com/office/drawing/2014/main" val="4057725352"/>
                        </a:ext>
                      </a:extLst>
                    </a:gridCol>
                    <a:gridCol w="3943719">
                      <a:extLst>
                        <a:ext uri="{9D8B030D-6E8A-4147-A177-3AD203B41FA5}">
                          <a16:colId xmlns:a16="http://schemas.microsoft.com/office/drawing/2014/main" val="1765137125"/>
                        </a:ext>
                      </a:extLst>
                    </a:gridCol>
                    <a:gridCol w="2959141">
                      <a:extLst>
                        <a:ext uri="{9D8B030D-6E8A-4147-A177-3AD203B41FA5}">
                          <a16:colId xmlns:a16="http://schemas.microsoft.com/office/drawing/2014/main" val="2474261132"/>
                        </a:ext>
                      </a:extLst>
                    </a:gridCol>
                  </a:tblGrid>
                  <a:tr h="5923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Qubit (GHz)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Resonator(GHz)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1802652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03357505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7.36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1590603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2"/>
                          <a:stretch>
                            <a:fillRect l="-164" t="-310204" r="-276683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2"/>
                          <a:stretch>
                            <a:fillRect l="-110909" t="-310204" r="-206364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2"/>
                          <a:stretch>
                            <a:fillRect l="-179289" t="-310204" r="-75425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2"/>
                          <a:stretch>
                            <a:fillRect l="-371811" t="-310204" r="-412" b="-13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306228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2"/>
                          <a:stretch>
                            <a:fillRect l="-164" t="-414433" r="-276683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2"/>
                          <a:stretch>
                            <a:fillRect l="-110909" t="-414433" r="-206364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2"/>
                          <a:stretch>
                            <a:fillRect l="-179289" t="-414433" r="-75425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2"/>
                          <a:stretch>
                            <a:fillRect l="-371811" t="-414433" r="-412" b="-32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155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55F97D81-636A-583C-EA14-51FAA1B2AF3B}"/>
              </a:ext>
            </a:extLst>
          </p:cNvPr>
          <p:cNvSpPr/>
          <p:nvPr/>
        </p:nvSpPr>
        <p:spPr>
          <a:xfrm>
            <a:off x="169973" y="15050753"/>
            <a:ext cx="17327417" cy="20781492"/>
          </a:xfrm>
          <a:prstGeom prst="roundRect">
            <a:avLst>
              <a:gd name="adj" fmla="val 15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539C90-8686-2C1F-3CB1-A420E801AD35}"/>
              </a:ext>
            </a:extLst>
          </p:cNvPr>
          <p:cNvSpPr/>
          <p:nvPr/>
        </p:nvSpPr>
        <p:spPr>
          <a:xfrm>
            <a:off x="0" y="0"/>
            <a:ext cx="35999738" cy="248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08560B-4423-E67C-DB3B-38918E0A6B63}"/>
              </a:ext>
            </a:extLst>
          </p:cNvPr>
          <p:cNvSpPr/>
          <p:nvPr/>
        </p:nvSpPr>
        <p:spPr>
          <a:xfrm>
            <a:off x="0" y="4753113"/>
            <a:ext cx="35999738" cy="248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7A77B7-DD7D-C1C2-D3A0-26FCCCC6F860}"/>
              </a:ext>
            </a:extLst>
          </p:cNvPr>
          <p:cNvGrpSpPr/>
          <p:nvPr/>
        </p:nvGrpSpPr>
        <p:grpSpPr>
          <a:xfrm>
            <a:off x="7736824" y="3251033"/>
            <a:ext cx="21313773" cy="1770079"/>
            <a:chOff x="-30549" y="3135562"/>
            <a:chExt cx="21313773" cy="17700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B431CE-F530-5DA8-4D6A-5AF5A77A943A}"/>
                </a:ext>
              </a:extLst>
            </p:cNvPr>
            <p:cNvSpPr txBox="1"/>
            <p:nvPr/>
          </p:nvSpPr>
          <p:spPr>
            <a:xfrm>
              <a:off x="-30549" y="3135562"/>
              <a:ext cx="21313773" cy="676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3600" b="1" u="sng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Jeongwon</a:t>
              </a:r>
              <a:r>
                <a:rPr lang="en-US" sz="3600" b="1" u="sng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Kim</a:t>
              </a:r>
              <a:r>
                <a:rPr lang="en-US" sz="3600" b="1" u="sng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u="sng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Hwan-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Seop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Yeo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Seungwook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Woo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Youngdu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Kim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Beomgyu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Choi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and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Yonuk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Chong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1,*</a:t>
              </a:r>
              <a:endParaRPr lang="en-US" sz="3600" b="1" kern="100" dirty="0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20A4EC-9CEB-B35E-1B02-4B64F1A511CF}"/>
                </a:ext>
              </a:extLst>
            </p:cNvPr>
            <p:cNvSpPr txBox="1"/>
            <p:nvPr/>
          </p:nvSpPr>
          <p:spPr>
            <a:xfrm>
              <a:off x="150209" y="3739616"/>
              <a:ext cx="20621802" cy="1166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2800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2800" i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SKKU Advanced Institute of Nanotechnology and Department of Nano Engineering, Suwon, 16419, Republic of Korea</a:t>
              </a:r>
              <a:r>
                <a:rPr lang="en-US" sz="2800" i="1" kern="1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  E</a:t>
              </a:r>
              <a:r>
                <a:rPr lang="en-US" sz="2800" kern="1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-mail : bicycle315@skku.edu</a:t>
              </a:r>
              <a:endParaRPr lang="en-US" sz="2800" kern="1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endParaRPr lang="en-US" sz="2800" kern="100" dirty="0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0D11B793-F733-3A7C-667A-73E749F4E7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98" y="286491"/>
            <a:ext cx="4413895" cy="44138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6F883AA-818C-0ECA-33DC-817189D631E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992524" y="19692905"/>
            <a:ext cx="1716601" cy="173113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CCDC2FE-9722-F7DD-0D8C-469CB7CF408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8903224" y="19724859"/>
            <a:ext cx="1666923" cy="168578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B4D1894-3ED7-547F-121C-667136855F50}"/>
              </a:ext>
            </a:extLst>
          </p:cNvPr>
          <p:cNvSpPr txBox="1"/>
          <p:nvPr/>
        </p:nvSpPr>
        <p:spPr>
          <a:xfrm>
            <a:off x="17653876" y="15015023"/>
            <a:ext cx="12988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Targeting planar chip parameters in flip-chip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DD19E3-9E85-5916-29A3-3E2D4D9211D3}"/>
              </a:ext>
            </a:extLst>
          </p:cNvPr>
          <p:cNvSpPr txBox="1"/>
          <p:nvPr/>
        </p:nvSpPr>
        <p:spPr>
          <a:xfrm>
            <a:off x="31436886" y="18285460"/>
            <a:ext cx="404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Targeting within</a:t>
            </a:r>
          </a:p>
          <a:p>
            <a:r>
              <a:rPr lang="en-US" dirty="0">
                <a:solidFill>
                  <a:srgbClr val="FF0000"/>
                </a:solidFill>
              </a:rPr>
              <a:t>Qubit:2.1%, Resonator : 2.7%  g: 3.4%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B9C8B37-B00A-50C2-59EE-317B28358145}"/>
              </a:ext>
            </a:extLst>
          </p:cNvPr>
          <p:cNvSpPr txBox="1"/>
          <p:nvPr/>
        </p:nvSpPr>
        <p:spPr>
          <a:xfrm>
            <a:off x="17834721" y="21826867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dependence of parameters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E26E18F-FEB0-7AFF-9F8D-6E1662927424}"/>
              </a:ext>
            </a:extLst>
          </p:cNvPr>
          <p:cNvSpPr txBox="1"/>
          <p:nvPr/>
        </p:nvSpPr>
        <p:spPr>
          <a:xfrm>
            <a:off x="18000663" y="27123798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Bump effect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DF70B6F4-12B3-0B75-4EA0-E976989EF92B}"/>
              </a:ext>
            </a:extLst>
          </p:cNvPr>
          <p:cNvSpPr/>
          <p:nvPr/>
        </p:nvSpPr>
        <p:spPr>
          <a:xfrm>
            <a:off x="17656676" y="15050754"/>
            <a:ext cx="18087118" cy="16807830"/>
          </a:xfrm>
          <a:prstGeom prst="roundRect">
            <a:avLst>
              <a:gd name="adj" fmla="val 17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9A628B9B-A19D-BA29-CEF3-D5E91B0D9EC9}"/>
              </a:ext>
            </a:extLst>
          </p:cNvPr>
          <p:cNvSpPr/>
          <p:nvPr/>
        </p:nvSpPr>
        <p:spPr>
          <a:xfrm>
            <a:off x="23852479" y="14502794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Result</a:t>
            </a:r>
          </a:p>
        </p:txBody>
      </p:sp>
      <p:pic>
        <p:nvPicPr>
          <p:cNvPr id="8" name="Picture 2" descr="ci">
            <a:extLst>
              <a:ext uri="{FF2B5EF4-FFF2-40B4-BE49-F238E27FC236}">
                <a16:creationId xmlns:a16="http://schemas.microsoft.com/office/drawing/2014/main" id="{473B5353-92B7-0CDC-A1E6-6064E0E43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25776" r="51626" b="26223"/>
          <a:stretch/>
        </p:blipFill>
        <p:spPr bwMode="auto">
          <a:xfrm>
            <a:off x="30641933" y="2530811"/>
            <a:ext cx="5489250" cy="21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3FF96ED-93B2-A28A-D46C-07005A3EC78D}"/>
              </a:ext>
            </a:extLst>
          </p:cNvPr>
          <p:cNvSpPr/>
          <p:nvPr/>
        </p:nvSpPr>
        <p:spPr>
          <a:xfrm>
            <a:off x="23048552" y="31997340"/>
            <a:ext cx="6789454" cy="47574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Conclusion &amp; Future plan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05ED0B-6649-482B-C93F-7871810F54EF}"/>
              </a:ext>
            </a:extLst>
          </p:cNvPr>
          <p:cNvSpPr/>
          <p:nvPr/>
        </p:nvSpPr>
        <p:spPr>
          <a:xfrm>
            <a:off x="17656676" y="32484272"/>
            <a:ext cx="18087118" cy="3271207"/>
          </a:xfrm>
          <a:prstGeom prst="roundRect">
            <a:avLst>
              <a:gd name="adj" fmla="val 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>
                <a:solidFill>
                  <a:schemeClr val="tx1"/>
                </a:solidFill>
              </a:rPr>
              <a:t>Conclusion1 : Established simulation tools for flip chip architecture</a:t>
            </a:r>
          </a:p>
          <a:p>
            <a:r>
              <a:rPr lang="en-US" sz="3200" dirty="0">
                <a:solidFill>
                  <a:schemeClr val="tx1"/>
                </a:solidFill>
              </a:rPr>
              <a:t>Conclusion 2 :  Can target the planar chip’s parameters in flip chip architecture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Plan1 : Simulate bigger scale flip chip including qubit couplers</a:t>
            </a:r>
          </a:p>
          <a:p>
            <a:r>
              <a:rPr lang="en-US" sz="3200" dirty="0">
                <a:solidFill>
                  <a:schemeClr val="tx1"/>
                </a:solidFill>
              </a:rPr>
              <a:t>Plan2 :  Study and optimize the bump condition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49499E-19A3-13E3-9299-A8EE96EC7841}"/>
              </a:ext>
            </a:extLst>
          </p:cNvPr>
          <p:cNvSpPr txBox="1"/>
          <p:nvPr/>
        </p:nvSpPr>
        <p:spPr>
          <a:xfrm>
            <a:off x="13550174" y="15120616"/>
            <a:ext cx="3860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Simulation Tool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8EC8C8-8309-5080-4FE0-F78699EEE3F9}"/>
              </a:ext>
            </a:extLst>
          </p:cNvPr>
          <p:cNvCxnSpPr>
            <a:cxnSpLocks/>
          </p:cNvCxnSpPr>
          <p:nvPr/>
        </p:nvCxnSpPr>
        <p:spPr>
          <a:xfrm>
            <a:off x="13295191" y="15044988"/>
            <a:ext cx="10040" cy="700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BFA0C1E-B7B7-CDAA-4322-1AE7C1C73D91}"/>
              </a:ext>
            </a:extLst>
          </p:cNvPr>
          <p:cNvGrpSpPr/>
          <p:nvPr/>
        </p:nvGrpSpPr>
        <p:grpSpPr>
          <a:xfrm>
            <a:off x="13451018" y="16214625"/>
            <a:ext cx="3754515" cy="2827125"/>
            <a:chOff x="13451018" y="16214626"/>
            <a:chExt cx="3383891" cy="2785746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C626FD5-2B8B-250F-ECFD-D8CB9D97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3478826" y="16214626"/>
              <a:ext cx="3356083" cy="230511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830142C-EDF3-B0E3-2BC5-B34DF02DF32D}"/>
                </a:ext>
              </a:extLst>
            </p:cNvPr>
            <p:cNvSpPr txBox="1"/>
            <p:nvPr/>
          </p:nvSpPr>
          <p:spPr>
            <a:xfrm>
              <a:off x="13451018" y="18545464"/>
              <a:ext cx="2327097" cy="454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Qiskit</a:t>
              </a:r>
              <a:r>
                <a:rPr lang="en-US" sz="2400" dirty="0"/>
                <a:t>-Metal</a:t>
              </a:r>
              <a:endParaRPr 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2CD72DB-CB0C-DC22-1292-6478FCE6E13B}"/>
              </a:ext>
            </a:extLst>
          </p:cNvPr>
          <p:cNvGrpSpPr/>
          <p:nvPr/>
        </p:nvGrpSpPr>
        <p:grpSpPr>
          <a:xfrm>
            <a:off x="13449601" y="19197435"/>
            <a:ext cx="3742540" cy="2674124"/>
            <a:chOff x="13462269" y="19111794"/>
            <a:chExt cx="3464284" cy="2390293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83BE398-2C39-0455-B48F-673BEA281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-1" r="-239"/>
            <a:stretch/>
          </p:blipFill>
          <p:spPr>
            <a:xfrm>
              <a:off x="13533076" y="19111794"/>
              <a:ext cx="3393477" cy="193125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53F9BEC-48E4-785D-308E-7CE77B27653C}"/>
                </a:ext>
              </a:extLst>
            </p:cNvPr>
            <p:cNvSpPr txBox="1"/>
            <p:nvPr/>
          </p:nvSpPr>
          <p:spPr>
            <a:xfrm>
              <a:off x="13462269" y="21089423"/>
              <a:ext cx="2200879" cy="41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Ansys HFSS,Q3D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8666EE-DBFA-2FC9-D1C9-5F60909A8612}"/>
              </a:ext>
            </a:extLst>
          </p:cNvPr>
          <p:cNvSpPr/>
          <p:nvPr/>
        </p:nvSpPr>
        <p:spPr>
          <a:xfrm>
            <a:off x="11372254" y="17428668"/>
            <a:ext cx="386866" cy="215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1E0B7FB-3F43-FCFF-469B-8134F7758F02}"/>
              </a:ext>
            </a:extLst>
          </p:cNvPr>
          <p:cNvGrpSpPr/>
          <p:nvPr/>
        </p:nvGrpSpPr>
        <p:grpSpPr>
          <a:xfrm>
            <a:off x="27032463" y="16383933"/>
            <a:ext cx="3560069" cy="1557813"/>
            <a:chOff x="23132464" y="18398491"/>
            <a:chExt cx="5034150" cy="244740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58C4801-5D4B-EDD3-ADB0-156278BC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3132464" y="18445519"/>
              <a:ext cx="2402885" cy="2400377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72A6373-1EBC-B47C-0061-063A26FD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5741155" y="18398491"/>
              <a:ext cx="2425459" cy="2415425"/>
            </a:xfrm>
            <a:prstGeom prst="rect">
              <a:avLst/>
            </a:prstGeom>
          </p:spPr>
        </p:pic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621CF0F8-8D6A-15A8-D940-1B531C22A64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7007661" y="18044820"/>
            <a:ext cx="1725534" cy="15093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0815749-4415-5DFE-8265-257AD23D0FA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r="4975"/>
          <a:stretch/>
        </p:blipFill>
        <p:spPr>
          <a:xfrm>
            <a:off x="28887917" y="17993853"/>
            <a:ext cx="1730581" cy="1553187"/>
          </a:xfrm>
          <a:prstGeom prst="rect">
            <a:avLst/>
          </a:prstGeom>
        </p:spPr>
      </p:pic>
      <p:sp>
        <p:nvSpPr>
          <p:cNvPr id="149" name="화살표: 왼쪽으로 구부러짐 148">
            <a:extLst>
              <a:ext uri="{FF2B5EF4-FFF2-40B4-BE49-F238E27FC236}">
                <a16:creationId xmlns:a16="http://schemas.microsoft.com/office/drawing/2014/main" id="{AD46193B-3275-B459-FE8A-ECE9E194C767}"/>
              </a:ext>
            </a:extLst>
          </p:cNvPr>
          <p:cNvSpPr/>
          <p:nvPr/>
        </p:nvSpPr>
        <p:spPr>
          <a:xfrm>
            <a:off x="30471805" y="17029979"/>
            <a:ext cx="851704" cy="4181390"/>
          </a:xfrm>
          <a:prstGeom prst="curvedLeftArrow">
            <a:avLst>
              <a:gd name="adj1" fmla="val 25000"/>
              <a:gd name="adj2" fmla="val 50000"/>
              <a:gd name="adj3" fmla="val 31235"/>
            </a:avLst>
          </a:prstGeom>
          <a:solidFill>
            <a:srgbClr val="FC7A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2" name="표 104">
            <a:extLst>
              <a:ext uri="{FF2B5EF4-FFF2-40B4-BE49-F238E27FC236}">
                <a16:creationId xmlns:a16="http://schemas.microsoft.com/office/drawing/2014/main" id="{9EE9917D-B9C2-5800-182B-110F99D5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90036"/>
              </p:ext>
            </p:extLst>
          </p:nvPr>
        </p:nvGraphicFramePr>
        <p:xfrm>
          <a:off x="17889518" y="15758384"/>
          <a:ext cx="8986460" cy="5842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6615">
                  <a:extLst>
                    <a:ext uri="{9D8B030D-6E8A-4147-A177-3AD203B41FA5}">
                      <a16:colId xmlns:a16="http://schemas.microsoft.com/office/drawing/2014/main" val="4100326111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1159886410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3568030638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536110485"/>
                    </a:ext>
                  </a:extLst>
                </a:gridCol>
              </a:tblGrid>
              <a:tr h="75213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Qubit </a:t>
                      </a:r>
                    </a:p>
                    <a:p>
                      <a:pPr algn="ctr"/>
                      <a:r>
                        <a:rPr lang="en-US" sz="2400" dirty="0"/>
                        <a:t>Frequency(GHz)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Resonator frequency(GHz)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Coupling strength (MHz)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216643"/>
                  </a:ext>
                </a:extLst>
              </a:tr>
              <a:tr h="14683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169117"/>
                  </a:ext>
                </a:extLst>
              </a:tr>
              <a:tr h="17755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7um </a:t>
                      </a:r>
                      <a:r>
                        <a:rPr lang="en-US" sz="2400" dirty="0" err="1"/>
                        <a:t>Flipchip</a:t>
                      </a:r>
                      <a:r>
                        <a:rPr lang="en-US" sz="2400" dirty="0"/>
                        <a:t>-planar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52124"/>
                  </a:ext>
                </a:extLst>
              </a:tr>
              <a:tr h="17755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7um </a:t>
                      </a:r>
                      <a:r>
                        <a:rPr lang="en-US" sz="2400" dirty="0" err="1"/>
                        <a:t>Flipchip</a:t>
                      </a:r>
                      <a:r>
                        <a:rPr lang="en-US" sz="2400" dirty="0"/>
                        <a:t>-</a:t>
                      </a:r>
                    </a:p>
                    <a:p>
                      <a:pPr algn="ctr"/>
                      <a:r>
                        <a:rPr lang="en-US" sz="2400" dirty="0"/>
                        <a:t>Modified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11688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C8981C27-39F0-B15B-90EB-EFF77ED8CAC8}"/>
              </a:ext>
            </a:extLst>
          </p:cNvPr>
          <p:cNvSpPr txBox="1"/>
          <p:nvPr/>
        </p:nvSpPr>
        <p:spPr>
          <a:xfrm>
            <a:off x="28942859" y="15883682"/>
            <a:ext cx="767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Design modification to target the parameters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F2752EE-5E76-5F9E-D788-68AB95098453}"/>
              </a:ext>
            </a:extLst>
          </p:cNvPr>
          <p:cNvSpPr txBox="1"/>
          <p:nvPr/>
        </p:nvSpPr>
        <p:spPr>
          <a:xfrm>
            <a:off x="30897657" y="16358336"/>
            <a:ext cx="4583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Resonator length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Coupler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/>
              <a:t>Transmon</a:t>
            </a:r>
            <a:r>
              <a:rPr lang="en-US" sz="2400" dirty="0"/>
              <a:t>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Couper, </a:t>
            </a:r>
            <a:r>
              <a:rPr lang="en-US" sz="2400" dirty="0" err="1"/>
              <a:t>Transmon</a:t>
            </a:r>
            <a:r>
              <a:rPr lang="en-US" sz="2400" dirty="0"/>
              <a:t> coupling area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F946436-0FFE-D3F9-100D-5CDCD34F9330}"/>
                  </a:ext>
                </a:extLst>
              </p:cNvPr>
              <p:cNvSpPr txBox="1"/>
              <p:nvPr/>
            </p:nvSpPr>
            <p:spPr>
              <a:xfrm>
                <a:off x="28217009" y="22617883"/>
                <a:ext cx="7260722" cy="1937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571500" indent="-571500"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𝑞𝑢𝑏𝑖𝑡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istance</m:t>
                    </m:r>
                  </m:oMath>
                </a14:m>
                <a:endParaRPr lang="en-US" sz="3600" dirty="0"/>
              </a:p>
              <a:p>
                <a:pPr marL="571500" indent="-571500"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∝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𝑖𝑠𝑡𝑎𝑛𝑐𝑒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571500" indent="-571500"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𝑟𝑒𝑠𝑜𝑛𝑎𝑡𝑜𝑟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𝑖𝑠𝑡𝑎𝑛𝑐𝑒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F946436-0FFE-D3F9-100D-5CDCD34F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09" y="22617883"/>
                <a:ext cx="7260722" cy="193713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2A37FB8D-BF22-47A2-44E9-CCE5F3AA7369}"/>
              </a:ext>
            </a:extLst>
          </p:cNvPr>
          <p:cNvGrpSpPr/>
          <p:nvPr/>
        </p:nvGrpSpPr>
        <p:grpSpPr>
          <a:xfrm>
            <a:off x="4917895" y="17341044"/>
            <a:ext cx="8299132" cy="4482246"/>
            <a:chOff x="4917895" y="17341044"/>
            <a:chExt cx="8299132" cy="4482246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00BD7F1-574A-F4EB-B6EA-DD0D78D8AD29}"/>
                </a:ext>
              </a:extLst>
            </p:cNvPr>
            <p:cNvGrpSpPr/>
            <p:nvPr/>
          </p:nvGrpSpPr>
          <p:grpSpPr>
            <a:xfrm>
              <a:off x="4917895" y="17428668"/>
              <a:ext cx="8299132" cy="4394622"/>
              <a:chOff x="25912892" y="8388360"/>
              <a:chExt cx="8299132" cy="4394622"/>
            </a:xfrm>
          </p:grpSpPr>
          <p:grpSp>
            <p:nvGrpSpPr>
              <p:cNvPr id="1030" name="그룹 1029">
                <a:extLst>
                  <a:ext uri="{FF2B5EF4-FFF2-40B4-BE49-F238E27FC236}">
                    <a16:creationId xmlns:a16="http://schemas.microsoft.com/office/drawing/2014/main" id="{A00ABC2B-F810-BE13-C4BA-843DD33F5664}"/>
                  </a:ext>
                </a:extLst>
              </p:cNvPr>
              <p:cNvGrpSpPr/>
              <p:nvPr/>
            </p:nvGrpSpPr>
            <p:grpSpPr>
              <a:xfrm>
                <a:off x="30752619" y="8388360"/>
                <a:ext cx="3459405" cy="2363385"/>
                <a:chOff x="164495" y="882877"/>
                <a:chExt cx="3519585" cy="2814727"/>
              </a:xfrm>
            </p:grpSpPr>
            <p:pic>
              <p:nvPicPr>
                <p:cNvPr id="1036" name="그림 1035">
                  <a:extLst>
                    <a:ext uri="{FF2B5EF4-FFF2-40B4-BE49-F238E27FC236}">
                      <a16:creationId xmlns:a16="http://schemas.microsoft.com/office/drawing/2014/main" id="{2D0EF2F0-B631-D8A0-1E88-4993C5222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/>
                <a:srcRect t="-3207" b="2120"/>
                <a:stretch/>
              </p:blipFill>
              <p:spPr>
                <a:xfrm>
                  <a:off x="164495" y="882877"/>
                  <a:ext cx="3519585" cy="2814727"/>
                </a:xfrm>
                <a:prstGeom prst="rect">
                  <a:avLst/>
                </a:prstGeom>
              </p:spPr>
            </p:pic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81777166-CD21-256F-D71C-D45938D88CB9}"/>
                    </a:ext>
                  </a:extLst>
                </p:cNvPr>
                <p:cNvSpPr/>
                <p:nvPr/>
              </p:nvSpPr>
              <p:spPr>
                <a:xfrm>
                  <a:off x="1273398" y="3060600"/>
                  <a:ext cx="685841" cy="453234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16" dirty="0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F9DB73DE-E53D-D3B4-0524-8241F3BFF770}"/>
                    </a:ext>
                  </a:extLst>
                </p:cNvPr>
                <p:cNvSpPr/>
                <p:nvPr/>
              </p:nvSpPr>
              <p:spPr>
                <a:xfrm>
                  <a:off x="2358481" y="1437296"/>
                  <a:ext cx="363255" cy="197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16" dirty="0"/>
                </a:p>
              </p:txBody>
            </p:sp>
          </p:grpSp>
          <p:pic>
            <p:nvPicPr>
              <p:cNvPr id="1035" name="그림 1034">
                <a:extLst>
                  <a:ext uri="{FF2B5EF4-FFF2-40B4-BE49-F238E27FC236}">
                    <a16:creationId xmlns:a16="http://schemas.microsoft.com/office/drawing/2014/main" id="{5A23188D-A8F6-65BB-A13F-7B62BA743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/>
              <a:srcRect t="63733"/>
              <a:stretch/>
            </p:blipFill>
            <p:spPr>
              <a:xfrm>
                <a:off x="25912892" y="10918464"/>
                <a:ext cx="5758439" cy="1864518"/>
              </a:xfrm>
              <a:prstGeom prst="rect">
                <a:avLst/>
              </a:prstGeom>
            </p:spPr>
          </p:pic>
        </p:grp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45ACE46B-74EE-29CD-1D9C-321DB1ED239F}"/>
                </a:ext>
              </a:extLst>
            </p:cNvPr>
            <p:cNvSpPr/>
            <p:nvPr/>
          </p:nvSpPr>
          <p:spPr>
            <a:xfrm>
              <a:off x="11558427" y="17341044"/>
              <a:ext cx="435597" cy="2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12AF84-A7A9-274B-1AD3-A888332C11A3}"/>
              </a:ext>
            </a:extLst>
          </p:cNvPr>
          <p:cNvSpPr/>
          <p:nvPr/>
        </p:nvSpPr>
        <p:spPr>
          <a:xfrm>
            <a:off x="11260667" y="17428668"/>
            <a:ext cx="403022" cy="215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25804F-B8DE-C414-2DDC-290CBDD5C172}"/>
              </a:ext>
            </a:extLst>
          </p:cNvPr>
          <p:cNvGrpSpPr/>
          <p:nvPr/>
        </p:nvGrpSpPr>
        <p:grpSpPr>
          <a:xfrm>
            <a:off x="14226602" y="8900250"/>
            <a:ext cx="4695045" cy="4975272"/>
            <a:chOff x="18457069" y="9286418"/>
            <a:chExt cx="4429060" cy="4852699"/>
          </a:xfrm>
        </p:grpSpPr>
        <p:pic>
          <p:nvPicPr>
            <p:cNvPr id="16" name="Picture 2" descr="Irfan Siddiqi">
              <a:extLst>
                <a:ext uri="{FF2B5EF4-FFF2-40B4-BE49-F238E27FC236}">
                  <a16:creationId xmlns:a16="http://schemas.microsoft.com/office/drawing/2014/main" id="{3AC0AF1C-223B-D81E-5BF0-50E90C711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7069" y="9286418"/>
              <a:ext cx="4429060" cy="4448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0E7E4C-5543-403F-A237-97F38470376E}"/>
                </a:ext>
              </a:extLst>
            </p:cNvPr>
            <p:cNvSpPr txBox="1"/>
            <p:nvPr/>
          </p:nvSpPr>
          <p:spPr>
            <a:xfrm>
              <a:off x="18500294" y="13862118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Siddiqi, 8qubit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2CE6C-A7A3-2C6A-F056-DD91351AEB3D}"/>
                  </a:ext>
                </a:extLst>
              </p:cNvPr>
              <p:cNvSpPr txBox="1"/>
              <p:nvPr/>
            </p:nvSpPr>
            <p:spPr>
              <a:xfrm>
                <a:off x="215944" y="14974554"/>
                <a:ext cx="11369581" cy="871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/>
                  <a:t>Chip Parameter</a:t>
                </a:r>
              </a:p>
              <a:p>
                <a:pPr marL="514350" indent="-514350">
                  <a:buAutoNum type="arabicPeriod"/>
                </a:pPr>
                <a:r>
                  <a:rPr lang="en-US" sz="3600" dirty="0"/>
                  <a:t>Chips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 dirty="0"/>
                  <a:t>Qubit chip (components: qubit) : 2mm*2mm</a:t>
                </a:r>
              </a:p>
              <a:p>
                <a:pPr marL="457200" indent="-457200">
                  <a:buFontTx/>
                  <a:buChar char="-"/>
                </a:pPr>
                <a:r>
                  <a:rPr lang="en-US" sz="2800" dirty="0"/>
                  <a:t>Control chip (components : resonator, feedline, launchpad) : 3mm*3mm</a:t>
                </a:r>
              </a:p>
              <a:p>
                <a:r>
                  <a:rPr lang="en-US" sz="3200" dirty="0"/>
                  <a:t>2</a:t>
                </a:r>
                <a:r>
                  <a:rPr lang="en-US" sz="3600" dirty="0"/>
                  <a:t>. Inter-chip distance (5~10um)</a:t>
                </a:r>
                <a:br>
                  <a:rPr lang="en-US" sz="3200" dirty="0"/>
                </a:br>
                <a:r>
                  <a:rPr lang="en-US" sz="3000" dirty="0"/>
                  <a:t>- at least 2um </a:t>
                </a:r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CPW impedance</a:t>
                </a:r>
                <a:r>
                  <a:rPr lang="en-US" altLang="ko-KR" sz="2800" dirty="0">
                    <a:sym typeface="Wingdings" panose="05000000000000000000" pitchFamily="2" charset="2"/>
                  </a:rPr>
                  <a:t> change by the Q-chip ground plane (if d&lt;2um)</a:t>
                </a:r>
                <a:br>
                  <a:rPr lang="en-US" altLang="ko-KR" sz="2800" dirty="0">
                    <a:sym typeface="Wingdings" panose="05000000000000000000" pitchFamily="2" charset="2"/>
                  </a:rPr>
                </a:br>
                <a:r>
                  <a:rPr lang="en-US" altLang="ko-KR" sz="2800" dirty="0">
                    <a:sym typeface="Wingdings" panose="05000000000000000000" pitchFamily="2" charset="2"/>
                  </a:rPr>
                  <a:t> smooth impedance transition under the edge of the top chip</a:t>
                </a:r>
              </a:p>
              <a:p>
                <a:r>
                  <a:rPr lang="en-US" altLang="ko-KR" sz="3000" dirty="0">
                    <a:sym typeface="Wingdings" panose="05000000000000000000" pitchFamily="2" charset="2"/>
                  </a:rPr>
                  <a:t>- less than 10um </a:t>
                </a:r>
              </a:p>
              <a:p>
                <a:r>
                  <a:rPr lang="en-US" altLang="ko-KR" sz="2800" dirty="0">
                    <a:sym typeface="Wingdings" panose="05000000000000000000" pitchFamily="2" charset="2"/>
                  </a:rPr>
                  <a:t> Capacitive effect dramatically depend on the distance</a:t>
                </a:r>
              </a:p>
              <a:p>
                <a:r>
                  <a:rPr lang="en-US" sz="3600" dirty="0">
                    <a:sym typeface="Wingdings" panose="05000000000000000000" pitchFamily="2" charset="2"/>
                  </a:rPr>
                  <a:t>3. Bump condition</a:t>
                </a:r>
              </a:p>
              <a:p>
                <a:r>
                  <a:rPr lang="en-US" sz="2800" dirty="0"/>
                  <a:t>- 50~100/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 180</a:t>
                </a:r>
                <a:endParaRPr lang="en-US" sz="2800" dirty="0"/>
              </a:p>
              <a:p>
                <a:r>
                  <a:rPr lang="en-US" sz="2800" dirty="0"/>
                  <a:t>- 100~200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𝑢𝑚</m:t>
                    </m:r>
                  </m:oMath>
                </a14:m>
                <a:r>
                  <a:rPr lang="en-US" sz="2800" dirty="0"/>
                  <a:t> spacing </a:t>
                </a:r>
                <a:r>
                  <a:rPr lang="en-US" sz="2800" dirty="0">
                    <a:sym typeface="Wingdings" panose="05000000000000000000" pitchFamily="2" charset="2"/>
                  </a:rPr>
                  <a:t>100um</a:t>
                </a:r>
                <a:endParaRPr lang="en-US" sz="2800" dirty="0"/>
              </a:p>
              <a:p>
                <a:r>
                  <a:rPr lang="en-US" sz="2800" dirty="0"/>
                  <a:t>- Width=1.5*height</a:t>
                </a:r>
              </a:p>
              <a:p>
                <a:endParaRPr lang="en-US" sz="7085" b="1" dirty="0">
                  <a:sym typeface="Wingdings" panose="05000000000000000000" pitchFamily="2" charset="2"/>
                </a:endParaRPr>
              </a:p>
              <a:p>
                <a:pPr marL="1012471" indent="-1012471">
                  <a:buAutoNum type="arabicPeriod" startAt="3"/>
                </a:pPr>
                <a:endParaRPr lang="en-US" sz="5316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82CE6C-A7A3-2C6A-F056-DD91351A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44" y="14974554"/>
                <a:ext cx="11369581" cy="8710205"/>
              </a:xfrm>
              <a:prstGeom prst="rect">
                <a:avLst/>
              </a:prstGeom>
              <a:blipFill>
                <a:blip r:embed="rId37"/>
                <a:stretch>
                  <a:fillRect l="-2144" t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0CE9B02-B21F-4E58-0B68-74BF050D1904}"/>
              </a:ext>
            </a:extLst>
          </p:cNvPr>
          <p:cNvSpPr txBox="1"/>
          <p:nvPr/>
        </p:nvSpPr>
        <p:spPr>
          <a:xfrm>
            <a:off x="207819" y="27488818"/>
            <a:ext cx="150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Planar</a:t>
            </a:r>
          </a:p>
          <a:p>
            <a:r>
              <a:rPr lang="en-US" sz="2400" b="1" dirty="0"/>
              <a:t>2D</a:t>
            </a:r>
          </a:p>
          <a:p>
            <a:r>
              <a:rPr lang="en-US" sz="2400" b="1" dirty="0"/>
              <a:t>Resonator</a:t>
            </a: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AB7E4189-C409-68C7-041D-5E4606EF53B6}"/>
              </a:ext>
            </a:extLst>
          </p:cNvPr>
          <p:cNvGrpSpPr/>
          <p:nvPr/>
        </p:nvGrpSpPr>
        <p:grpSpPr>
          <a:xfrm>
            <a:off x="5164073" y="31732446"/>
            <a:ext cx="2170347" cy="1138268"/>
            <a:chOff x="11165287" y="26379110"/>
            <a:chExt cx="2140257" cy="1126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AC4B843C-558B-AE63-5E17-8E39A1DDF30E}"/>
                </a:ext>
              </a:extLst>
            </p:cNvPr>
            <p:cNvSpPr/>
            <p:nvPr/>
          </p:nvSpPr>
          <p:spPr>
            <a:xfrm>
              <a:off x="11165287" y="26559537"/>
              <a:ext cx="2133118" cy="19488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E40B3E88-41AE-B739-B842-BB988920825D}"/>
                </a:ext>
              </a:extLst>
            </p:cNvPr>
            <p:cNvGrpSpPr/>
            <p:nvPr/>
          </p:nvGrpSpPr>
          <p:grpSpPr>
            <a:xfrm>
              <a:off x="11188700" y="26379110"/>
              <a:ext cx="2116844" cy="1126779"/>
              <a:chOff x="4717672" y="1535603"/>
              <a:chExt cx="1941449" cy="1055197"/>
            </a:xfrm>
          </p:grpSpPr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6BE3FBD9-A1A3-BB15-A3A3-32A93F4D11E1}"/>
                  </a:ext>
                </a:extLst>
              </p:cNvPr>
              <p:cNvGrpSpPr/>
              <p:nvPr/>
            </p:nvGrpSpPr>
            <p:grpSpPr>
              <a:xfrm>
                <a:off x="4718261" y="1810871"/>
                <a:ext cx="1940860" cy="779929"/>
                <a:chOff x="941293" y="1810871"/>
                <a:chExt cx="1940860" cy="779929"/>
              </a:xfrm>
            </p:grpSpPr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7457100C-28AF-BD7C-D136-49C5DD76F6D4}"/>
                    </a:ext>
                  </a:extLst>
                </p:cNvPr>
                <p:cNvSpPr/>
                <p:nvPr/>
              </p:nvSpPr>
              <p:spPr>
                <a:xfrm>
                  <a:off x="941294" y="1887071"/>
                  <a:ext cx="1940859" cy="70372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CPW</a:t>
                  </a: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E4BF836E-60F9-F135-997D-681D969B6E2E}"/>
                    </a:ext>
                  </a:extLst>
                </p:cNvPr>
                <p:cNvSpPr/>
                <p:nvPr/>
              </p:nvSpPr>
              <p:spPr>
                <a:xfrm>
                  <a:off x="941293" y="1810871"/>
                  <a:ext cx="812671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FE0C424A-E357-2B57-62EC-38456BF27E1F}"/>
                    </a:ext>
                  </a:extLst>
                </p:cNvPr>
                <p:cNvSpPr/>
                <p:nvPr/>
              </p:nvSpPr>
              <p:spPr>
                <a:xfrm>
                  <a:off x="1841859" y="1810871"/>
                  <a:ext cx="151615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C396CC1F-39D9-2389-4725-0392860B7801}"/>
                    </a:ext>
                  </a:extLst>
                </p:cNvPr>
                <p:cNvSpPr/>
                <p:nvPr/>
              </p:nvSpPr>
              <p:spPr>
                <a:xfrm>
                  <a:off x="2081367" y="1810871"/>
                  <a:ext cx="800786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713B019-A969-5BB8-435A-266A288EA889}"/>
                  </a:ext>
                </a:extLst>
              </p:cNvPr>
              <p:cNvSpPr/>
              <p:nvPr/>
            </p:nvSpPr>
            <p:spPr>
              <a:xfrm>
                <a:off x="4717672" y="1535603"/>
                <a:ext cx="1940859" cy="16896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</a:rPr>
                  <a:t>Qchip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 ground</a:t>
                </a:r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02AF090-DF30-A06E-D5F2-ECFA9CDC8BF2}"/>
              </a:ext>
            </a:extLst>
          </p:cNvPr>
          <p:cNvGrpSpPr/>
          <p:nvPr/>
        </p:nvGrpSpPr>
        <p:grpSpPr>
          <a:xfrm>
            <a:off x="5126266" y="28881368"/>
            <a:ext cx="2202127" cy="994113"/>
            <a:chOff x="11084291" y="23623812"/>
            <a:chExt cx="2147188" cy="864727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1D8B7E72-8333-F69C-1EEB-42DE5197741B}"/>
                </a:ext>
              </a:extLst>
            </p:cNvPr>
            <p:cNvGrpSpPr/>
            <p:nvPr/>
          </p:nvGrpSpPr>
          <p:grpSpPr>
            <a:xfrm>
              <a:off x="11084291" y="23623812"/>
              <a:ext cx="2147188" cy="864727"/>
              <a:chOff x="345242" y="1928737"/>
              <a:chExt cx="1969279" cy="809792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D5839012-AC37-AE05-85EB-8CDC6CF79EC0}"/>
                  </a:ext>
                </a:extLst>
              </p:cNvPr>
              <p:cNvSpPr/>
              <p:nvPr/>
            </p:nvSpPr>
            <p:spPr>
              <a:xfrm>
                <a:off x="1513735" y="1928737"/>
                <a:ext cx="800786" cy="12245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FE92B499-FE39-39FE-9C5D-32844F5BB07E}"/>
                  </a:ext>
                </a:extLst>
              </p:cNvPr>
              <p:cNvSpPr/>
              <p:nvPr/>
            </p:nvSpPr>
            <p:spPr>
              <a:xfrm>
                <a:off x="345242" y="2034800"/>
                <a:ext cx="1940859" cy="70372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CPW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54BAD0A6-25CE-46F7-149E-55F282C1626E}"/>
                  </a:ext>
                </a:extLst>
              </p:cNvPr>
              <p:cNvSpPr/>
              <p:nvPr/>
            </p:nvSpPr>
            <p:spPr>
              <a:xfrm>
                <a:off x="348574" y="1958600"/>
                <a:ext cx="812671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7D8E119-17C8-3C9D-D3F5-19D24D7AFBE5}"/>
                  </a:ext>
                </a:extLst>
              </p:cNvPr>
              <p:cNvSpPr/>
              <p:nvPr/>
            </p:nvSpPr>
            <p:spPr>
              <a:xfrm>
                <a:off x="1245805" y="1958600"/>
                <a:ext cx="151615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63C7CD8B-CEE9-4D57-F44D-842FB5818A0B}"/>
                </a:ext>
              </a:extLst>
            </p:cNvPr>
            <p:cNvSpPr/>
            <p:nvPr/>
          </p:nvSpPr>
          <p:spPr>
            <a:xfrm>
              <a:off x="11968606" y="23623812"/>
              <a:ext cx="57904" cy="986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05F49CD-ADC6-A77B-499F-B9FB7C99031E}"/>
                </a:ext>
              </a:extLst>
            </p:cNvPr>
            <p:cNvSpPr/>
            <p:nvPr/>
          </p:nvSpPr>
          <p:spPr>
            <a:xfrm>
              <a:off x="12239445" y="23639758"/>
              <a:ext cx="95833" cy="8136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C04F24-9748-77D2-E3C3-23F67DD848E0}"/>
              </a:ext>
            </a:extLst>
          </p:cNvPr>
          <p:cNvSpPr txBox="1"/>
          <p:nvPr/>
        </p:nvSpPr>
        <p:spPr>
          <a:xfrm>
            <a:off x="237609" y="31601494"/>
            <a:ext cx="1508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endParaRPr lang="en-US" sz="2400" b="1" dirty="0"/>
          </a:p>
          <a:p>
            <a:r>
              <a:rPr lang="en-US" sz="2400" b="1" dirty="0"/>
              <a:t>3D</a:t>
            </a:r>
          </a:p>
          <a:p>
            <a:r>
              <a:rPr lang="en-US" sz="2400" b="1" dirty="0"/>
              <a:t>Cavity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9369-0964-7E7D-7F83-D342ED6614E9}"/>
              </a:ext>
            </a:extLst>
          </p:cNvPr>
          <p:cNvSpPr txBox="1"/>
          <p:nvPr/>
        </p:nvSpPr>
        <p:spPr>
          <a:xfrm>
            <a:off x="3369736" y="31949993"/>
            <a:ext cx="125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Qubit chip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58BDDD-E1DC-CDE0-6B10-FCC6A3CFB9DD}"/>
              </a:ext>
            </a:extLst>
          </p:cNvPr>
          <p:cNvSpPr txBox="1"/>
          <p:nvPr/>
        </p:nvSpPr>
        <p:spPr>
          <a:xfrm>
            <a:off x="2974984" y="34747660"/>
            <a:ext cx="1933172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Control chip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554FBF08-1925-016E-10E5-D632881A0E0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106574" y="27105315"/>
            <a:ext cx="3592176" cy="1906257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CF9522-CDB8-93D8-2848-22555F6E158D}"/>
              </a:ext>
            </a:extLst>
          </p:cNvPr>
          <p:cNvCxnSpPr>
            <a:cxnSpLocks/>
          </p:cNvCxnSpPr>
          <p:nvPr/>
        </p:nvCxnSpPr>
        <p:spPr>
          <a:xfrm flipV="1">
            <a:off x="34029610" y="28164797"/>
            <a:ext cx="171490" cy="14669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1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3802</TotalTime>
  <Words>664</Words>
  <Application>Microsoft Office PowerPoint</Application>
  <PresentationFormat>사용자 지정</PresentationFormat>
  <Paragraphs>165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Malgun Gothic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184</dc:creator>
  <cp:lastModifiedBy>184</cp:lastModifiedBy>
  <cp:revision>18</cp:revision>
  <dcterms:created xsi:type="dcterms:W3CDTF">2022-10-16T08:31:33Z</dcterms:created>
  <dcterms:modified xsi:type="dcterms:W3CDTF">2022-10-19T07:25:20Z</dcterms:modified>
</cp:coreProperties>
</file>